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99"/>
    <p:restoredTop sz="95878"/>
  </p:normalViewPr>
  <p:slideViewPr>
    <p:cSldViewPr snapToGrid="0" snapToObjects="1">
      <p:cViewPr varScale="1">
        <p:scale>
          <a:sx n="109" d="100"/>
          <a:sy n="109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areas_of_London" TargetMode="External"/><Relationship Id="rId2" Type="http://schemas.openxmlformats.org/officeDocument/2006/relationships/hyperlink" Target="https://propertydata.co.uk/cities/lond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shuaboyd1.carto.com/tables/london_boroughs_proper/public" TargetMode="External"/><Relationship Id="rId4" Type="http://schemas.openxmlformats.org/officeDocument/2006/relationships/hyperlink" Target="https://developer.foursquar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pertydata.co.uk/cities/london" TargetMode="External"/><Relationship Id="rId2" Type="http://schemas.openxmlformats.org/officeDocument/2006/relationships/hyperlink" Target="https://en.wikipedia.org/wiki/List_of_areas_of_Lond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shuaboyd1.carto.com/tables/london_boroughs_proper/public" TargetMode="External"/><Relationship Id="rId4" Type="http://schemas.openxmlformats.org/officeDocument/2006/relationships/hyperlink" Target="https://developer.foursquar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A89F5-51C4-3149-90F1-4101DBFDC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Correlation between property prices in London and surrounding venues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2205A-671F-004A-A9DD-EDE0F461C1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Ivan Stavrev</a:t>
            </a:r>
          </a:p>
          <a:p>
            <a:r>
              <a:rPr lang="en-US" dirty="0"/>
              <a:t>IBM Data Science Capstone Project</a:t>
            </a:r>
          </a:p>
          <a:p>
            <a:r>
              <a:rPr lang="en-US" dirty="0"/>
              <a:t>August 5, 2020</a:t>
            </a:r>
          </a:p>
        </p:txBody>
      </p:sp>
    </p:spTree>
    <p:extLst>
      <p:ext uri="{BB962C8B-B14F-4D97-AF65-F5344CB8AC3E}">
        <p14:creationId xmlns:p14="http://schemas.microsoft.com/office/powerpoint/2010/main" val="144393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Connect each borough to a venue and count how many venues (frequency) are in each neighborhood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80C66B-042C-854E-8AE7-46CD9254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2918847"/>
            <a:ext cx="10364451" cy="18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0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Receipt view of the most frequent venues in each borough = venues are sorted from most to least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2E9CCBD-CEFE-AC4B-93BE-25DD2FBA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2619983"/>
            <a:ext cx="2870785" cy="31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Rank the most numerous venues in each borough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D99704-1133-5B47-A6A0-FB8690DE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48" y="2828887"/>
            <a:ext cx="9904704" cy="19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0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Put neighborhoods into clusters</a:t>
            </a:r>
          </a:p>
          <a:p>
            <a:r>
              <a:rPr lang="en-US" dirty="0"/>
              <a:t>Include k- means using the sklearn python library</a:t>
            </a:r>
          </a:p>
          <a:p>
            <a:r>
              <a:rPr lang="en-US" dirty="0"/>
              <a:t>Use the ‘elbow method’ to determine the number of clusters in the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3B2DDA6-5340-2849-B367-9DC1FF01B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9" y="3450029"/>
            <a:ext cx="4088532" cy="2825166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8975FE-CC2A-1642-9301-24DEA288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3412653"/>
            <a:ext cx="4542744" cy="30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2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Merge the neighborhood dataset, clusters and the most common venues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97DF6A-C065-544A-B9A8-BA185C15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3" y="2696381"/>
            <a:ext cx="9968753" cy="22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0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Visualize the clusters on a map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3D61FC6-2010-4944-975A-4E740599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35" y="2813967"/>
            <a:ext cx="4456953" cy="3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Segment the prices into bins/categories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44269D-0879-8A44-854C-C236252E8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3" y="3362498"/>
            <a:ext cx="3766026" cy="256161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6876FF-4EB9-CA43-A9DB-2C061E4F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30199"/>
            <a:ext cx="3238558" cy="259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5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Visualize each neighborhood and the corresponding average property prices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DBA707A-78B0-4341-BCCC-3BA377114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378" y="2730152"/>
            <a:ext cx="6835243" cy="36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5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4536-6820-574B-8CAD-CD363128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6E883-F1A3-4B47-B677-379A2B557A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Property Investment London - Analytics for the Capital City - </a:t>
            </a:r>
            <a:r>
              <a:rPr lang="en-US" dirty="0" err="1"/>
              <a:t>PropertyData</a:t>
            </a:r>
            <a:r>
              <a:rPr lang="en-US" dirty="0"/>
              <a:t>. (2020). Retrieved 5 August 2020, from </a:t>
            </a:r>
            <a:r>
              <a:rPr lang="en-US" u="sng" dirty="0">
                <a:hlinkClick r:id="rId2"/>
              </a:rPr>
              <a:t>https://propertydata.co.uk/cities/london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List of areas of London. (2020). Retrieved 5 August 2020, from </a:t>
            </a:r>
            <a:r>
              <a:rPr lang="en-US" u="sng" dirty="0">
                <a:hlinkClick r:id="rId3"/>
              </a:rPr>
              <a:t>https://en.wikipedia.org/wiki/List_of_areas_of_London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Foursquare Developer. (2020). Retrieved 5 August 2020, from </a:t>
            </a:r>
            <a:r>
              <a:rPr lang="en-US" u="sng" dirty="0">
                <a:hlinkClick r:id="rId4"/>
              </a:rPr>
              <a:t>https://developer.foursquare.com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(2020). Retrieved 5 August 2020, from </a:t>
            </a:r>
            <a:r>
              <a:rPr lang="en-US" u="sng" dirty="0">
                <a:hlinkClick r:id="rId5"/>
              </a:rPr>
              <a:t>https://joshuaboyd1.carto.com/tables/london_boroughs_proper/public</a:t>
            </a:r>
            <a:r>
              <a:rPr lang="en-US" dirty="0"/>
              <a:t> </a:t>
            </a:r>
          </a:p>
          <a:p>
            <a:pPr marL="0" indent="0">
              <a:buNone/>
            </a:pPr>
            <a:br>
              <a:rPr lang="bg-B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4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BBE6-E87A-0D46-8F93-DC2F9427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8E2B3-B1DB-0F42-A703-126A3F5039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Results / Conclusion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6851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54D7-BD0D-4C41-BE90-87C7B537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D1F27-7D24-8444-A8A0-AD30FAAE1F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59471"/>
            <a:ext cx="10363826" cy="41800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Optimize profit by collecting information on housing prices and the venues (shops, restaurants, parks, Hotels, etc.) that are nearby</a:t>
            </a:r>
          </a:p>
          <a:p>
            <a:r>
              <a:rPr lang="en-US" dirty="0"/>
              <a:t>The target audience for this report is: </a:t>
            </a:r>
          </a:p>
          <a:p>
            <a:pPr lvl="1"/>
            <a:r>
              <a:rPr lang="en-US" dirty="0"/>
              <a:t>Potential buyers who can roughly estimate the property price based on the surrounding venues and neighborhood location</a:t>
            </a:r>
          </a:p>
          <a:p>
            <a:pPr lvl="1"/>
            <a:r>
              <a:rPr lang="en-US" dirty="0"/>
              <a:t>business owners who can decide what kind of venues to build in certain neighborhoods to maximize their profit</a:t>
            </a:r>
          </a:p>
          <a:p>
            <a:pPr lvl="1"/>
            <a:r>
              <a:rPr lang="en-US" dirty="0"/>
              <a:t>Apartment owners who can optimize their marketing and can calculate the convenience of certain venues</a:t>
            </a:r>
          </a:p>
          <a:p>
            <a:r>
              <a:rPr lang="en-US" dirty="0"/>
              <a:t>Null hypothesis – properties in the center of the city are more expensive and have higher number of valuable venues (e.g. restaurants and shops)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00C33-CBA9-F34F-BE34-7A0990E9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92BA-DC6E-FC4C-B5E7-A67AEBE6EC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Collect data for: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List of London boroughs</a:t>
            </a:r>
          </a:p>
          <a:p>
            <a:pPr lvl="2"/>
            <a:r>
              <a:rPr lang="en-US" dirty="0">
                <a:hlinkClick r:id="rId2"/>
              </a:rPr>
              <a:t>Wikipedia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Average property price</a:t>
            </a:r>
          </a:p>
          <a:p>
            <a:pPr lvl="2"/>
            <a:r>
              <a:rPr lang="en-US" dirty="0">
                <a:hlinkClick r:id="rId3"/>
              </a:rPr>
              <a:t>Property data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Venue types</a:t>
            </a:r>
          </a:p>
          <a:p>
            <a:pPr lvl="2"/>
            <a:r>
              <a:rPr lang="en-US" dirty="0">
                <a:hlinkClick r:id="rId4"/>
              </a:rPr>
              <a:t>Foursquare (required by </a:t>
            </a:r>
            <a:r>
              <a:rPr lang="en-US" dirty="0" err="1">
                <a:hlinkClick r:id="rId4"/>
              </a:rPr>
              <a:t>ibm</a:t>
            </a:r>
            <a:r>
              <a:rPr lang="en-US" dirty="0">
                <a:hlinkClick r:id="rId4"/>
              </a:rPr>
              <a:t>)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Boroughs’ geospatial coordinates</a:t>
            </a:r>
          </a:p>
          <a:p>
            <a:pPr lvl="2"/>
            <a:r>
              <a:rPr lang="en-US" dirty="0">
                <a:hlinkClick r:id="rId5"/>
              </a:rPr>
              <a:t>carto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7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0363826" cy="3937347"/>
          </a:xfrm>
        </p:spPr>
        <p:txBody>
          <a:bodyPr/>
          <a:lstStyle/>
          <a:p>
            <a:r>
              <a:rPr lang="en-US" dirty="0"/>
              <a:t>Scrape data from Wikipedia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relevant columns only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CFB180-4796-B24D-8015-711473AB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61" y="2351379"/>
            <a:ext cx="5182226" cy="133170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85405B-BB65-334A-B27F-5A673ECA7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48" y="4371709"/>
            <a:ext cx="2869086" cy="14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9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Scrape data from property price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Pull geospatial coordinates using geocoder (using the city name only)</a:t>
            </a:r>
          </a:p>
          <a:p>
            <a:r>
              <a:rPr lang="en-US" dirty="0"/>
              <a:t>Merge tables (inner left join) to show prices by neighborhood and their coordinates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93199A-D95A-A24D-AB96-F6CB72F52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17" y="2315278"/>
            <a:ext cx="1255946" cy="102228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DB4CBD-40B4-AB47-A03A-0E05E535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41" y="4379117"/>
            <a:ext cx="5674391" cy="18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Use folium to show the boroughs on a map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62AE171-6C98-8C41-9A6B-43CC2762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616" y="2571490"/>
            <a:ext cx="4722767" cy="3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4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Use foursquare to pull venue information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Category</a:t>
            </a:r>
          </a:p>
          <a:p>
            <a:pPr lvl="1"/>
            <a:r>
              <a:rPr lang="en-US" dirty="0"/>
              <a:t>Longitude</a:t>
            </a:r>
          </a:p>
          <a:p>
            <a:pPr lvl="1"/>
            <a:r>
              <a:rPr lang="en-US" dirty="0"/>
              <a:t>latitude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B5EFC-8C72-024A-8E92-DE7A6C26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3" y="2736675"/>
            <a:ext cx="5930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0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Use foursquare to pull venue information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Category</a:t>
            </a:r>
          </a:p>
          <a:p>
            <a:pPr lvl="1"/>
            <a:r>
              <a:rPr lang="en-US" dirty="0"/>
              <a:t>Longitude</a:t>
            </a:r>
          </a:p>
          <a:p>
            <a:pPr lvl="1"/>
            <a:r>
              <a:rPr lang="en-US" dirty="0"/>
              <a:t>latitude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540107-4787-E741-9730-4DB872EC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3" y="3950782"/>
            <a:ext cx="10364451" cy="184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373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96</TotalTime>
  <Words>489</Words>
  <Application>Microsoft Macintosh PowerPoint</Application>
  <PresentationFormat>Widescreen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Tw Cen MT</vt:lpstr>
      <vt:lpstr>Droplet</vt:lpstr>
      <vt:lpstr>Correlation between property prices in London and surrounding venues</vt:lpstr>
      <vt:lpstr>Agenda</vt:lpstr>
      <vt:lpstr>Business problem</vt:lpstr>
      <vt:lpstr>Data collection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 between property prices in London and surrounding venues</dc:title>
  <dc:creator>Ivan Stavrev</dc:creator>
  <cp:lastModifiedBy>Ivan Stavrev</cp:lastModifiedBy>
  <cp:revision>11</cp:revision>
  <dcterms:created xsi:type="dcterms:W3CDTF">2020-08-05T12:28:02Z</dcterms:created>
  <dcterms:modified xsi:type="dcterms:W3CDTF">2020-08-05T14:04:21Z</dcterms:modified>
</cp:coreProperties>
</file>